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9" r:id="rId2"/>
    <p:sldId id="270" r:id="rId3"/>
    <p:sldId id="256" r:id="rId4"/>
    <p:sldId id="268" r:id="rId5"/>
    <p:sldId id="267" r:id="rId6"/>
    <p:sldId id="264" r:id="rId7"/>
    <p:sldId id="271" r:id="rId8"/>
    <p:sldId id="272" r:id="rId9"/>
    <p:sldId id="273" r:id="rId10"/>
    <p:sldId id="263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C93152-E3EE-4753-8EB5-4D9F8EE1A87F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758B95-0838-41CC-82DD-9D98A3B7E03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 </a:t>
            </a:r>
            <a:endParaRPr lang="fa-IR" sz="2800" dirty="0" smtClean="0"/>
          </a:p>
          <a:p>
            <a:r>
              <a:rPr lang="fa-IR" sz="2800" dirty="0" smtClean="0"/>
              <a:t>بیش تمرینی:</a:t>
            </a:r>
          </a:p>
          <a:p>
            <a:r>
              <a:rPr lang="fa-IR" sz="2800" dirty="0" smtClean="0"/>
              <a:t>1- عدم تعادل بین تمرین و برگشت به حالت اولیه که منجر به افت یا کاهش در </a:t>
            </a:r>
          </a:p>
          <a:p>
            <a:r>
              <a:rPr lang="fa-IR" sz="2800" dirty="0" smtClean="0"/>
              <a:t>اجرا  می گردد.</a:t>
            </a:r>
            <a:endParaRPr lang="en-US" sz="2800" dirty="0" smtClean="0"/>
          </a:p>
          <a:p>
            <a:r>
              <a:rPr lang="fa-IR" sz="2800" dirty="0" smtClean="0"/>
              <a:t>2- عدم بازیافت کامل در تمرین شدید</a:t>
            </a:r>
          </a:p>
          <a:p>
            <a:r>
              <a:rPr lang="fa-IR" sz="2800" dirty="0" smtClean="0"/>
              <a:t>3- به هم خوردن تعادل در نسبت   </a:t>
            </a:r>
            <a:r>
              <a:rPr lang="fa-IR" sz="2800" dirty="0" smtClean="0">
                <a:solidFill>
                  <a:srgbClr val="FFFF00"/>
                </a:solidFill>
              </a:rPr>
              <a:t>فعالیت +بازیافت= تمرین</a:t>
            </a:r>
          </a:p>
          <a:p>
            <a:r>
              <a:rPr lang="fa-IR" sz="2800" dirty="0" smtClean="0"/>
              <a:t>4- خستگی، تحلیل رفتگی، درماندگی،استرس زیاد،بیش دسترسی و اضافه بار می تواند مقدمه ای بر بروز بیش تمرینی باشد.</a:t>
            </a:r>
          </a:p>
          <a:p>
            <a:endParaRPr lang="fa-IR" sz="2800" dirty="0" smtClean="0"/>
          </a:p>
          <a:p>
            <a:r>
              <a:rPr lang="fa-IR" sz="2800" dirty="0" smtClean="0"/>
              <a:t>خستگی به طور کلی: اختلال حاد در اجرای ورزشی که شامل </a:t>
            </a:r>
            <a:r>
              <a:rPr lang="fa-IR" sz="2800" dirty="0" smtClean="0">
                <a:solidFill>
                  <a:srgbClr val="FFFF00"/>
                </a:solidFill>
              </a:rPr>
              <a:t>افزایش درک و احساس فشار کار </a:t>
            </a:r>
            <a:r>
              <a:rPr lang="fa-IR" sz="2800" dirty="0" smtClean="0"/>
              <a:t>و بار تمرین حین تولید تولید نیرو می باشد و متعاقب آن ناتوانی جهت تولید نیرو می باشد.</a:t>
            </a:r>
          </a:p>
          <a:p>
            <a:endParaRPr lang="fa-IR" sz="2800" dirty="0" smtClean="0"/>
          </a:p>
          <a:p>
            <a:endParaRPr lang="fa-IR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lnSpcReduction="10000"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 روشهای جلوگیری از بیش تمرینی:</a:t>
            </a:r>
          </a:p>
          <a:p>
            <a:r>
              <a:rPr lang="fa-IR" dirty="0" smtClean="0"/>
              <a:t>1- دوره بندی تمرین : بار تمرینی مناسب و استراحت کافی </a:t>
            </a:r>
          </a:p>
          <a:p>
            <a:r>
              <a:rPr lang="fa-IR" dirty="0" smtClean="0"/>
              <a:t>2- رعایت اصل تفاوت فردی</a:t>
            </a:r>
          </a:p>
          <a:p>
            <a:r>
              <a:rPr lang="fa-IR" dirty="0" smtClean="0"/>
              <a:t>3- کنترل سطح اجرای ورزشکار(پیشرفت یا ثابت ماندن اجرای فرد )فبیش تمرینی باعث کاهش سطح عملکرد بدنی می گردد.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rgbClr val="FFFF00"/>
                </a:solidFill>
              </a:rPr>
              <a:t>درمان بیش تمرینی:</a:t>
            </a:r>
          </a:p>
          <a:p>
            <a:r>
              <a:rPr lang="fa-IR" dirty="0" smtClean="0"/>
              <a:t>1- کاهش شدت و حجم تمرین و استراحت نسبی  2- استراحت و کناره گیری از تمرین در مراحل نهایی 3- خواب و تغذیه مناسب 4- شرکت در فعالیتهای سبک و ماساژ هوازی مانند شنا و دوچرخه سواری  5- آب درمانی،سرما و گرما درمانی و سونا</a:t>
            </a:r>
          </a:p>
          <a:p>
            <a:r>
              <a:rPr lang="fa-IR" dirty="0" smtClean="0"/>
              <a:t> مصرف آنتی اکسیدانها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/>
              <a:t>دلایل بیش تمرینی:</a:t>
            </a:r>
          </a:p>
          <a:p>
            <a:r>
              <a:rPr lang="fa-IR" dirty="0" smtClean="0"/>
              <a:t>عوامل موثر:</a:t>
            </a:r>
          </a:p>
          <a:p>
            <a:pPr marL="514350" indent="-514350">
              <a:buAutoNum type="arabic1Minus"/>
            </a:pPr>
            <a:r>
              <a:rPr lang="fa-IR" dirty="0" smtClean="0"/>
              <a:t>عوامل داخلی: تغذیه - سلامت عمومی- ژنتیک – سن - جنس - خلق وخو - </a:t>
            </a:r>
          </a:p>
          <a:p>
            <a:pPr marL="514350" indent="-514350"/>
            <a:r>
              <a:rPr lang="fa-IR" dirty="0" smtClean="0"/>
              <a:t>دوره ماهانه</a:t>
            </a:r>
          </a:p>
          <a:p>
            <a:pPr marL="514350" indent="-514350">
              <a:buAutoNum type="arabic1Minus"/>
            </a:pPr>
            <a:endParaRPr lang="fa-IR" dirty="0" smtClean="0"/>
          </a:p>
          <a:p>
            <a:r>
              <a:rPr lang="fa-IR" dirty="0" smtClean="0"/>
              <a:t>عوامل خارجی: شدت و حجم تمرین- فشار روانی، اقتصادی و اجتماعی</a:t>
            </a:r>
          </a:p>
          <a:p>
            <a:r>
              <a:rPr lang="fa-IR" dirty="0" smtClean="0"/>
              <a:t>گذشته تمرینی- خواب - بیماری - مسافرت</a:t>
            </a:r>
          </a:p>
          <a:p>
            <a:r>
              <a:rPr lang="fa-IR" dirty="0" smtClean="0">
                <a:solidFill>
                  <a:srgbClr val="FFFF00"/>
                </a:solidFill>
              </a:rPr>
              <a:t>اثرات بیش تمرینی:</a:t>
            </a:r>
          </a:p>
          <a:p>
            <a:r>
              <a:rPr lang="fa-IR" dirty="0" smtClean="0">
                <a:solidFill>
                  <a:srgbClr val="FFFF00"/>
                </a:solidFill>
              </a:rPr>
              <a:t>1- اثرات جسمانی 2- اثرات روانی 3- اثر بر سیستم ایمنی 4- اثرات بیو شیمیایی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92500" lnSpcReduction="20000"/>
          </a:bodyPr>
          <a:lstStyle/>
          <a:p>
            <a:r>
              <a:rPr lang="fa-IR" dirty="0" smtClean="0"/>
              <a:t> </a:t>
            </a:r>
          </a:p>
          <a:p>
            <a:r>
              <a:rPr lang="fa-IR" dirty="0" smtClean="0"/>
              <a:t> </a:t>
            </a:r>
            <a:r>
              <a:rPr lang="fa-IR" sz="2800" dirty="0" smtClean="0"/>
              <a:t>انواع بیش تمرینی:</a:t>
            </a:r>
          </a:p>
          <a:p>
            <a:r>
              <a:rPr lang="fa-IR" sz="2800" dirty="0" smtClean="0"/>
              <a:t> 1- بیش تمرینی سمپاتیک 2- بیش تمرینی پارا سمپاتیک</a:t>
            </a:r>
            <a:endParaRPr lang="en-US" sz="2800" dirty="0" smtClean="0"/>
          </a:p>
          <a:p>
            <a:endParaRPr lang="fa-IR" sz="2800" dirty="0" smtClean="0">
              <a:solidFill>
                <a:srgbClr val="FFFF00"/>
              </a:solidFill>
            </a:endParaRPr>
          </a:p>
          <a:p>
            <a:r>
              <a:rPr lang="fa-IR" sz="2800" dirty="0" smtClean="0">
                <a:solidFill>
                  <a:srgbClr val="FFFF00"/>
                </a:solidFill>
              </a:rPr>
              <a:t>بیش تمرینی سمپاتیک: </a:t>
            </a:r>
          </a:p>
          <a:p>
            <a:r>
              <a:rPr lang="fa-IR" sz="2800" dirty="0" smtClean="0"/>
              <a:t>افزایش سرعت عملکرد بدن و افزایش نیاز انرژی که بیشتر در</a:t>
            </a:r>
          </a:p>
          <a:p>
            <a:r>
              <a:rPr lang="fa-IR" sz="2800" dirty="0" smtClean="0"/>
              <a:t>ورزشکاران قدرتی و سرعتی دیده می شود.</a:t>
            </a:r>
          </a:p>
          <a:p>
            <a:r>
              <a:rPr lang="fa-IR" sz="2800" dirty="0" smtClean="0"/>
              <a:t>علائم: 1- افزایش ضربان قلب استراحت 2- کاهش وزن 3- کاهش اشتها 4- خواب نامنظم که در اثر تحریک پذیری بیش از حد و کمبود استراحت  ایجاد می گردد.</a:t>
            </a:r>
          </a:p>
          <a:p>
            <a:r>
              <a:rPr lang="fa-IR" sz="2800" dirty="0" smtClean="0"/>
              <a:t> 5- افزایش آسیب دیدگی و عفونت 6- کاهش غلظت حداکثر لاکتات خون  7-کاهش برون ده توان حداکثر 8- کاهش بازگشت به حالت اولیه بعد از فعالیت ورزشی</a:t>
            </a:r>
          </a:p>
          <a:p>
            <a:endParaRPr lang="fa-IR" sz="2800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endParaRPr lang="fa-IR" sz="2800" dirty="0" smtClean="0"/>
          </a:p>
          <a:p>
            <a:r>
              <a:rPr lang="fa-IR" sz="2800" dirty="0" smtClean="0">
                <a:solidFill>
                  <a:srgbClr val="FFFF00"/>
                </a:solidFill>
              </a:rPr>
              <a:t>بیش تمرینی پاراسمپاتیک:</a:t>
            </a:r>
          </a:p>
          <a:p>
            <a:r>
              <a:rPr lang="fa-IR" sz="2800" dirty="0" smtClean="0"/>
              <a:t>انعکاس سیستم پارا سمپاتیک بوده و عملکرد بدن را کند می کند و باعث ذخیره انرژی می گردد و این نوع بیش تمرینی بیشتر رخ می دهد. </a:t>
            </a:r>
          </a:p>
          <a:p>
            <a:r>
              <a:rPr lang="fa-IR" sz="2800" dirty="0" smtClean="0">
                <a:solidFill>
                  <a:srgbClr val="FFFF00"/>
                </a:solidFill>
              </a:rPr>
              <a:t>علائم :</a:t>
            </a:r>
          </a:p>
          <a:p>
            <a:r>
              <a:rPr lang="fa-IR" sz="2800" dirty="0" smtClean="0"/>
              <a:t> 1-کاهش فشار خون 2-سوء هاضمه 3- بیخوابی4- کاهش ضربان قلب</a:t>
            </a:r>
          </a:p>
          <a:p>
            <a:r>
              <a:rPr lang="fa-IR" sz="2800" dirty="0" smtClean="0"/>
              <a:t>استراحت 5- کاهش عملکرد ورزشی 6- کاهش غلظت لاکتات خون در طول فعالیت ورزشی بیشینه و زیر بیشینه 7- رفتارهای روحی نامتعادل 8- بازگشت سریع ضربان قلب مقداراستراحت بعد از فعالیت ورزشی </a:t>
            </a:r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endParaRPr lang="fa-IR" sz="2800" dirty="0" smtClean="0"/>
          </a:p>
          <a:p>
            <a:r>
              <a:rPr lang="fa-IR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/>
          <a:lstStyle/>
          <a:p>
            <a:r>
              <a:rPr lang="fa-IR" dirty="0" smtClean="0">
                <a:solidFill>
                  <a:srgbClr val="FFFF00"/>
                </a:solidFill>
              </a:rPr>
              <a:t>اثرات جسمانی بیش تمرینی:</a:t>
            </a:r>
          </a:p>
          <a:p>
            <a:r>
              <a:rPr lang="fa-IR" dirty="0" smtClean="0"/>
              <a:t>کاهش ضرفیت کار- بازیافت طولانی- افزایش تنفس- خستگی مزمن- بی خوابی- غیر طبیعی شدن الکتروکاردیو گراف- کاهش حداکثر اکسیژن مصرفی- کاهش قدرت عضلانی – افزایش احتمال آسیب – کوفتگی موضعی عضلانی- تغییر فشار خون- تاخیر در بهبود آسیب – کاهش اشتها- کاهش وزن- کاهش تعداد تنفس- کاهش ضربان قلب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rgbClr val="FFFF00"/>
                </a:solidFill>
              </a:rPr>
              <a:t>اثرات روانی بیش تمرینی:</a:t>
            </a:r>
          </a:p>
          <a:p>
            <a:r>
              <a:rPr lang="fa-IR" dirty="0" smtClean="0"/>
              <a:t>افسردگی- بی علاقگی- کاهش اعتماد به نفس – تغییرات خلق و خو- کاهش عملکرد گیرنده های عمقی- افزایش هیجان و تشویش – تمایل به خواب بیشتر یا  به هم خوردن برنامه خواب</a:t>
            </a:r>
          </a:p>
          <a:p>
            <a:endParaRPr lang="fa-IR" dirty="0" smtClean="0">
              <a:solidFill>
                <a:srgbClr val="FFFF00"/>
              </a:solidFill>
            </a:endParaRPr>
          </a:p>
          <a:p>
            <a:endParaRPr lang="fa-IR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/>
          <a:lstStyle/>
          <a:p>
            <a:r>
              <a:rPr lang="fa-IR" dirty="0" smtClean="0">
                <a:solidFill>
                  <a:srgbClr val="FFFF00"/>
                </a:solidFill>
              </a:rPr>
              <a:t> اثرات سیستم ایمنی و بیش تمرینی:</a:t>
            </a:r>
          </a:p>
          <a:p>
            <a:r>
              <a:rPr lang="fa-IR" dirty="0" smtClean="0"/>
              <a:t>افزایش حساسیت پذیری به بیماری،آلرژی و عفونت- افزایش شدت پاسخ – تاخیر در بهبود و درمان – تورم غدد لنفاوی – کاهش تعداد لتفوسیت و نوتروفیل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rgbClr val="FFFF00"/>
                </a:solidFill>
              </a:rPr>
              <a:t>اثرات بیو شیمیایی در بیش تمرینی:</a:t>
            </a:r>
          </a:p>
          <a:p>
            <a:r>
              <a:rPr lang="fa-IR" dirty="0" smtClean="0"/>
              <a:t>تعادل منفی بیش تمرینی- کاهش گلیکوژن عضله و خون- کاهش هموگلوبین و آهن پلاسما- کاهش نسبت تستسترون به کورتیزول- تخلیه مواد معدنی ،آلومینیم،منگنز، مس ، روی – افزایش سطح آنزیمهای خون- کاهش قند خون و کاهش پاسخ به انسولین- افزایش تولید اسید اوریک- کاهش غلظت اسید لاکتیک بیشینه خون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/>
          <a:lstStyle/>
          <a:p>
            <a:r>
              <a:rPr lang="fa-IR" dirty="0" smtClean="0">
                <a:solidFill>
                  <a:srgbClr val="FFFF00"/>
                </a:solidFill>
              </a:rPr>
              <a:t>عملکرد هورمونی:</a:t>
            </a:r>
          </a:p>
          <a:p>
            <a:r>
              <a:rPr lang="fa-IR" dirty="0" smtClean="0"/>
              <a:t> - بیش تمرینی بیش از حد: کاهش 30% در نسبت تستسترون به کورتیزول در هنگام بازگشت به حالت اولیه بعد از تمرین</a:t>
            </a:r>
          </a:p>
          <a:p>
            <a:endParaRPr lang="fa-IR" dirty="0" smtClean="0"/>
          </a:p>
          <a:p>
            <a:r>
              <a:rPr lang="fa-IR" dirty="0" smtClean="0"/>
              <a:t>- بیش تمرینی کمتر: تغییر کمتر از 10% در نسبت تستسترون به کورتیزول</a:t>
            </a:r>
          </a:p>
          <a:p>
            <a:r>
              <a:rPr lang="fa-IR" dirty="0" smtClean="0"/>
              <a:t>منتهی به پیشرفت عملکرد کمتری می شود.</a:t>
            </a:r>
          </a:p>
          <a:p>
            <a:endParaRPr lang="fa-IR" dirty="0" smtClean="0"/>
          </a:p>
          <a:p>
            <a:r>
              <a:rPr lang="fa-IR" dirty="0" smtClean="0"/>
              <a:t>- اگر دوره تمرینی منجر به کاهش نسبت تستسترون به کورتیزول بین 10% و 30% باشد که متعاقب دوره بازگشت به حالت اولیه اتفاق می افتد عملکرد می تواند در حد مناسب اجرا گردد.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lnSpcReduction="10000"/>
          </a:bodyPr>
          <a:lstStyle/>
          <a:p>
            <a:endParaRPr lang="fa-IR" dirty="0" smtClean="0"/>
          </a:p>
          <a:p>
            <a:r>
              <a:rPr lang="fa-IR" dirty="0" smtClean="0"/>
              <a:t>افزایش نسبت گلوتامین به گلوتامات بیشتر از 5/88 = نرمال</a:t>
            </a:r>
            <a:endParaRPr lang="en-US" dirty="0" smtClean="0"/>
          </a:p>
          <a:p>
            <a:endParaRPr lang="fa-IR" dirty="0" smtClean="0"/>
          </a:p>
          <a:p>
            <a:r>
              <a:rPr lang="fa-IR" dirty="0" smtClean="0"/>
              <a:t>افزایش نسبت گلوتامین به گلوتامات بیشتر از 3/58 و کمتر از 5/88=سازگاری</a:t>
            </a:r>
          </a:p>
          <a:p>
            <a:endParaRPr lang="fa-IR" dirty="0" smtClean="0"/>
          </a:p>
          <a:p>
            <a:r>
              <a:rPr lang="fa-IR" dirty="0" smtClean="0"/>
              <a:t> کاهش نسبت گلوتامین به گلوتامات کمتر از 3/58 برای مدت کمتر از 2 هفته</a:t>
            </a:r>
          </a:p>
          <a:p>
            <a:r>
              <a:rPr lang="fa-IR" dirty="0" smtClean="0"/>
              <a:t> = بیش رسی</a:t>
            </a:r>
          </a:p>
          <a:p>
            <a:endParaRPr lang="fa-IR" dirty="0" smtClean="0"/>
          </a:p>
          <a:p>
            <a:r>
              <a:rPr lang="fa-IR" dirty="0" smtClean="0"/>
              <a:t>  کاهش نسبت گلوتامین به گلوتامات کمتر از 3/58 برای مدت بیشتراز 2 هفته</a:t>
            </a:r>
          </a:p>
          <a:p>
            <a:r>
              <a:rPr lang="fa-IR" dirty="0" smtClean="0"/>
              <a:t> = بیش تمرینی</a:t>
            </a:r>
          </a:p>
          <a:p>
            <a:r>
              <a:rPr lang="fa-IR" dirty="0" smtClean="0"/>
              <a:t>                      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r>
              <a:rPr lang="fa-IR" dirty="0" smtClean="0"/>
              <a:t>مکانیزمهای ممکن برای بیش تمرینی:</a:t>
            </a:r>
          </a:p>
          <a:p>
            <a:r>
              <a:rPr lang="fa-IR" dirty="0" smtClean="0"/>
              <a:t>- میکروتروما در عضله با سرعتی به وجود آید که بدن قادر به التیام آن نباشد.</a:t>
            </a:r>
          </a:p>
          <a:p>
            <a:endParaRPr lang="fa-IR" dirty="0" smtClean="0"/>
          </a:p>
          <a:p>
            <a:r>
              <a:rPr lang="fa-IR" dirty="0" smtClean="0"/>
              <a:t>- کاهش کالری در بدن و درجه شکستن بافت عضلانی افزایش یابد.</a:t>
            </a:r>
          </a:p>
          <a:p>
            <a:endParaRPr lang="fa-IR" dirty="0" smtClean="0"/>
          </a:p>
          <a:p>
            <a:r>
              <a:rPr lang="fa-IR" dirty="0" smtClean="0"/>
              <a:t>- سطح هورمونهای استرسی برای دوره زمانی طولانی افزایش یابد.</a:t>
            </a:r>
          </a:p>
          <a:p>
            <a:endParaRPr lang="fa-IR" dirty="0" smtClean="0"/>
          </a:p>
          <a:p>
            <a:r>
              <a:rPr lang="fa-IR" dirty="0" smtClean="0"/>
              <a:t>- حالت کاتابولیک بدن از آنابولیک بیشتر باشد.</a:t>
            </a:r>
          </a:p>
          <a:p>
            <a:endParaRPr lang="fa-IR" dirty="0" smtClean="0"/>
          </a:p>
          <a:p>
            <a:r>
              <a:rPr lang="fa-IR" dirty="0" smtClean="0"/>
              <a:t>- اسید های آمینه سریعتر از مقدار مصرف آن در رژیم غدذایی مصرف شود که </a:t>
            </a:r>
          </a:p>
          <a:p>
            <a:r>
              <a:rPr lang="fa-IR" dirty="0" smtClean="0"/>
              <a:t>در بعضی مواقع به آن کسر اکسیژن می نامند.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852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barari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alireza</dc:creator>
  <cp:lastModifiedBy>STPC</cp:lastModifiedBy>
  <cp:revision>30</cp:revision>
  <dcterms:created xsi:type="dcterms:W3CDTF">2011-12-05T08:16:11Z</dcterms:created>
  <dcterms:modified xsi:type="dcterms:W3CDTF">2025-05-16T16:53:47Z</dcterms:modified>
</cp:coreProperties>
</file>